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9" r:id="rId4"/>
    <p:sldId id="264" r:id="rId5"/>
    <p:sldId id="289" r:id="rId6"/>
    <p:sldId id="290" r:id="rId7"/>
    <p:sldId id="275" r:id="rId8"/>
    <p:sldId id="265" r:id="rId9"/>
    <p:sldId id="266" r:id="rId10"/>
    <p:sldId id="268" r:id="rId11"/>
    <p:sldId id="267" r:id="rId12"/>
    <p:sldId id="270" r:id="rId13"/>
    <p:sldId id="271" r:id="rId14"/>
    <p:sldId id="292" r:id="rId15"/>
    <p:sldId id="272" r:id="rId16"/>
    <p:sldId id="273" r:id="rId17"/>
    <p:sldId id="274" r:id="rId18"/>
    <p:sldId id="291" r:id="rId19"/>
    <p:sldId id="293" r:id="rId20"/>
    <p:sldId id="278" r:id="rId21"/>
    <p:sldId id="28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58" r:id="rId39"/>
    <p:sldId id="27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A47"/>
    <a:srgbClr val="3E350E"/>
    <a:srgbClr val="28190A"/>
    <a:srgbClr val="56351D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50" autoAdjust="0"/>
  </p:normalViewPr>
  <p:slideViewPr>
    <p:cSldViewPr>
      <p:cViewPr varScale="1">
        <p:scale>
          <a:sx n="88" d="100"/>
          <a:sy n="88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3DE8A8-9D0F-44DC-A6B8-A3598176009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1147B7-C0DE-4F96-876C-CEA12F45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va@keysoft.su" TargetMode="External"/><Relationship Id="rId2" Type="http://schemas.openxmlformats.org/officeDocument/2006/relationships/hyperlink" Target="mailto:1&#1089;@keysoft.s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wm1zAYeY4cM" TargetMode="Externa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m1zAYeY4c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12976"/>
            <a:ext cx="86044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dirty="0" smtClean="0">
                <a:ln w="0"/>
                <a:solidFill>
                  <a:srgbClr val="FF9A47"/>
                </a:solidFill>
                <a:effectLst>
                  <a:reflection blurRad="12700" stA="50000" endPos="50000" dist="5000" dir="5400000" sy="-100000" rotWithShape="0"/>
                </a:effectLst>
              </a:rPr>
              <a:t>АВТОМАТИЗАЦИЯ </a:t>
            </a:r>
          </a:p>
          <a:p>
            <a:pPr algn="ctr"/>
            <a:r>
              <a:rPr lang="ru-RU" sz="5000" b="1" cap="all" dirty="0" smtClean="0">
                <a:ln w="0"/>
                <a:solidFill>
                  <a:srgbClr val="FF9A47"/>
                </a:solidFill>
                <a:effectLst>
                  <a:reflection blurRad="12700" stA="50000" endPos="50000" dist="5000" dir="5400000" sy="-100000" rotWithShape="0"/>
                </a:effectLst>
              </a:rPr>
              <a:t>СТОЛОВОЙ</a:t>
            </a:r>
            <a:endParaRPr lang="ru-RU" sz="5000" b="1" cap="all" dirty="0">
              <a:ln w="0"/>
              <a:solidFill>
                <a:srgbClr val="FF9A47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620688"/>
            <a:ext cx="2450976" cy="1855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Группа компаний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“Key-Soft”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представляет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1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АРМ начальника цеха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8108554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Рабочее место начальника цеха выполняет следующие функции: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Редактирование и составление меню;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Подготовка отчетов (суммарных и по каждой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 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карте);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Управление планшетным компьютером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VIP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-зала;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2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Касса Столовой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1085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 №1 – производит расчеты по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-карте.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состав входит: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Кассовый терминал (имеет защиту от паров масла, повышенной влажности, а также замкнутый контур охлаждения);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Считыватель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 (с возможностью идентификации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NFC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кода с мобильного телефона);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Сканер штрих-кода (применяется для идентификации, в случае не возможности считывания кода карты);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Денежный ящик;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Чековый принтер.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7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Мобильный комплект </a:t>
            </a:r>
          </a:p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(VIP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-зал)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068960"/>
            <a:ext cx="810855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Мобильный комплект предназначен для индивидуального обслуживания посетителей.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состав входит: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Планшетный компьютер с возможностью чтения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Чековый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принтер (беспроводный).</a:t>
            </a: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Касса буфета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81085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 буфета – производит расчеты по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-карте.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состав входит: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Кассовый терминал (имеет защиту от паров масла, повышенной влажности, а также замкнутый контур охлаждения);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Считыватель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 (с возможностью идентификации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NFC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кода с мобильного телефона);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Сканер штрих-кода (применяется для идентификации товара по ШК);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Денежный ящик;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Чековый принтер.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3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0080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Возможные сценарии работы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293096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Сценарий будет выполнен по требованиям Заказчика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Общий функционал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1085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«Посетитель» получает карту. Оператор производит стыковку Посетителя и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-карты (путем считывания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-кода карты, либо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NFC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кода с телефона, либо сканируя штриховой код, либо вбивая ручную номер, который нанесен на поверхность карты, либо присваивая карте номер самостоятельно).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«Посетитель» приходит к начальнику цеха. Начальник цеха активирует карту на своем компьютере путем прикладывания карты к карт-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ридеру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С этого момента карта может использоваться для расчетов.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Посетитель набирает продукты и подходит к кассе.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Оператор кассы отмечает продукты на сенсорном экране кассового аппарата, суммируя заказ.</a:t>
            </a: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9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Общий функционал </a:t>
            </a:r>
          </a:p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568952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  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 окончании суммирования «Посетитель»:</a:t>
            </a:r>
          </a:p>
          <a:p>
            <a:pPr marL="533400" lvl="1" indent="-2825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Обычный режим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прикладывает карту к </a:t>
            </a:r>
            <a:r>
              <a:rPr lang="ru-RU" sz="19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карт-ридеру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и получает чек;</a:t>
            </a:r>
          </a:p>
          <a:p>
            <a:pPr marL="533400" lvl="1" indent="-2825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ШК режим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прикладывает карту к сканеру штрих-кода и получает чек;</a:t>
            </a:r>
          </a:p>
          <a:p>
            <a:pPr marL="533400" lvl="1" indent="-2825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Без карты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производит расчет наличными.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Работа в </a:t>
            </a:r>
            <a:r>
              <a:rPr lang="en-US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VIP-</a:t>
            </a: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зале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Сотрудник зала заполняет заказ на сенсорном экране планшетного компьютера, прикладывает </a:t>
            </a:r>
            <a:r>
              <a:rPr lang="en-US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-карту к планшету и распечатывает чек на беспроводном принтере (</a:t>
            </a:r>
            <a:r>
              <a:rPr lang="en-US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Bluetooth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 буфета. Режим работы аналогичен работе на Кассе №1. В качестве дополнительно функционала появляется возможность идентификации товара (сигареты, напитки и пр.) по штрих-коду.</a:t>
            </a:r>
            <a:endParaRPr lang="ru-RU" sz="19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5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Обмен данными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108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 получении </a:t>
            </a:r>
            <a:r>
              <a:rPr lang="en-US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ID-</a:t>
            </a: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карты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Оператор выбирает «Посетителя» из списков учетной системы и присваивает ему номер карты, одним из способов указанных выше;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Активация карты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Начальник цеха, считывая карту разрешает производить расчет в системе по данному </a:t>
            </a:r>
            <a:r>
              <a:rPr lang="en-US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Занесение меню на Кассу №1 и Планшетный компьютер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Начальник цеха планирует меню на своем компьютере и «отправляет» его на Кассу №1, а также синхронизирует с планшетом;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Получение отчетов по расходам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По окончании рабочего дня («Закрытие кассы»). Начальник цеха производит синхронизацию результатов с Кассы, а также с Планшета. Далее нажатием одной кнопки формирует отчет. Способ передачи отчета в бухгалтерию – </a:t>
            </a:r>
            <a:r>
              <a:rPr lang="ru-RU" sz="19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флеш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-накопитель;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Занесение ассортимента на Кассу буфета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На кассе буфета, весь товар, имеющий штрих-код, описываются (</a:t>
            </a:r>
            <a:r>
              <a:rPr lang="ru-RU" sz="19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название+цена</a:t>
            </a:r>
            <a:r>
              <a:rPr lang="ru-RU" sz="1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 с локальной клавиатуры терминала и идентифицируются по ШК)</a:t>
            </a:r>
            <a:endParaRPr lang="ru-RU" sz="19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4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77281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Процесс расчета на кассе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4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Выбор продуктов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32856"/>
            <a:ext cx="5856651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83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Выбор продуктов осуществляется из меню </a:t>
            </a:r>
            <a:endParaRPr lang="ru-RU" sz="2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левая часть экрана)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5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780928"/>
            <a:ext cx="7992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pitchFamily="34" charset="0"/>
              </a:rPr>
              <a:t>Ускорение процесса расчёта с клиентами общепита.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pitchFamily="34" charset="0"/>
              </a:rPr>
              <a:t>Прописывание в чеке наименования и цены продукта.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pitchFamily="34" charset="0"/>
              </a:rPr>
              <a:t>Изъятие наличных денег (уменьшение оборота) из системы торговли на территории предприятия.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pitchFamily="34" charset="0"/>
              </a:rPr>
              <a:t>Учёт скидки для сотрудников.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pitchFamily="34" charset="0"/>
              </a:rPr>
              <a:t>Альтернатива талонов на питание и др.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 smtClean="0">
                <a:solidFill>
                  <a:srgbClr val="69676D">
                    <a:lumMod val="40000"/>
                    <a:lumOff val="60000"/>
                  </a:srgbClr>
                </a:solidFill>
                <a:cs typeface="Arial" pitchFamily="34" charset="0"/>
              </a:rPr>
              <a:t>Система реализует следующие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xmlns="" val="40125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Выбор продуктов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6" y="1052736"/>
            <a:ext cx="83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Выбор может осуществляться как пальцем, так и любым предметом (толщиной не менее 3х3мм.)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88839"/>
            <a:ext cx="6048672" cy="4536503"/>
          </a:xfrm>
          <a:prstGeom prst="rect">
            <a:avLst/>
          </a:prstGeom>
        </p:spPr>
      </p:pic>
      <p:pic>
        <p:nvPicPr>
          <p:cNvPr id="7" name="Рисунок 6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9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Выбор продуктов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6" y="1052736"/>
            <a:ext cx="83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левой части экрана отображается полное меню текущего дня. А в правой – позиции, выбранные посетителем (чек)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5" y="1916832"/>
            <a:ext cx="6336703" cy="4752528"/>
          </a:xfrm>
          <a:prstGeom prst="rect">
            <a:avLst/>
          </a:prstGeom>
        </p:spPr>
      </p:pic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Расчет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3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 окончании выбора, посетитель прикладывает карту к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RFID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считывателю, тем самым производя оплату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46" b="17460"/>
          <a:stretch/>
        </p:blipFill>
        <p:spPr>
          <a:xfrm rot="10800000">
            <a:off x="1835696" y="2348880"/>
            <a:ext cx="5692490" cy="3992933"/>
          </a:xfrm>
          <a:prstGeom prst="rect">
            <a:avLst/>
          </a:prstGeom>
        </p:spPr>
      </p:pic>
      <p:pic>
        <p:nvPicPr>
          <p:cNvPr id="7" name="Рисунок 6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Расчет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6" y="1052736"/>
            <a:ext cx="8309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 экране появляется надпись об успешной идентификации.</a:t>
            </a:r>
          </a:p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Кассир нажимает клавишу «ОК» Или через несколько секунд сообщение пропадает само.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41" y="2348880"/>
            <a:ext cx="4523995" cy="3392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140968"/>
            <a:ext cx="4536504" cy="3402378"/>
          </a:xfrm>
          <a:prstGeom prst="rect">
            <a:avLst/>
          </a:prstGeom>
        </p:spPr>
      </p:pic>
      <p:pic>
        <p:nvPicPr>
          <p:cNvPr id="8" name="Рисунок 7" descr="logo_visi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Расчет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30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После этого терминал снова готов к работе и расчету следующего покупателя.</a:t>
            </a:r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264696" cy="4698521"/>
          </a:xfrm>
          <a:prstGeom prst="rect">
            <a:avLst/>
          </a:prstGeom>
        </p:spPr>
      </p:pic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309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 счет применения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RFID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карт оплаты, а также за счет автоматизации выбора блюд из меню время обслуживания одного покупателя снижается до 15-20 секунд.</a:t>
            </a:r>
          </a:p>
          <a:p>
            <a:pPr indent="358775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Таким образом скорость движения очереди возрастает минимум в 5 раз.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7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844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Рабочее место кассира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8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Интерфейс кассира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Полный комплект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10" b="7048"/>
          <a:stretch/>
        </p:blipFill>
        <p:spPr>
          <a:xfrm>
            <a:off x="1619672" y="980728"/>
            <a:ext cx="6048672" cy="5576301"/>
          </a:xfrm>
          <a:prstGeom prst="rect">
            <a:avLst/>
          </a:prstGeom>
        </p:spPr>
      </p:pic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Принтер чеков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8" b="25334"/>
          <a:stretch/>
        </p:blipFill>
        <p:spPr>
          <a:xfrm>
            <a:off x="2051720" y="1772816"/>
            <a:ext cx="5143500" cy="4349932"/>
          </a:xfrm>
          <a:prstGeom prst="rect">
            <a:avLst/>
          </a:prstGeom>
        </p:spPr>
      </p:pic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Общая схема системы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600" y="5590580"/>
            <a:ext cx="1151574" cy="87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543" y="5523869"/>
            <a:ext cx="1170089" cy="89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397" y="4360053"/>
            <a:ext cx="635081" cy="6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486500" cy="6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стрелка вверх/вниз 3"/>
          <p:cNvSpPr/>
          <p:nvPr/>
        </p:nvSpPr>
        <p:spPr>
          <a:xfrm rot="18867629">
            <a:off x="8005460" y="3747901"/>
            <a:ext cx="238566" cy="843011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1016064" cy="10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91559" y="867474"/>
            <a:ext cx="1768673" cy="16974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Регистрация карт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4556" y="5060874"/>
            <a:ext cx="1823548" cy="175250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Буфет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28772" y="5048561"/>
            <a:ext cx="1823548" cy="176481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Столовая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3212976"/>
            <a:ext cx="1823548" cy="180309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VIP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782" y="5569344"/>
            <a:ext cx="384209" cy="539336"/>
          </a:xfrm>
          <a:prstGeom prst="rect">
            <a:avLst/>
          </a:prstGeom>
        </p:spPr>
      </p:pic>
      <p:pic>
        <p:nvPicPr>
          <p:cNvPr id="1026" name="Picture 2" descr="http://ofiskirtasiyeizmir.com/webadmin/images/content/big/50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2816"/>
            <a:ext cx="1394425" cy="1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236" y="1513475"/>
            <a:ext cx="1010116" cy="93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115617" y="865403"/>
            <a:ext cx="1872208" cy="169950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Начальник цеха питания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175" y="5483912"/>
            <a:ext cx="384209" cy="53933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412" y="2161547"/>
            <a:ext cx="421657" cy="2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45253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691680" y="5105498"/>
            <a:ext cx="1895556" cy="175250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Упрощенная система обслуживания</a:t>
            </a:r>
            <a:endParaRPr lang="ru-RU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05264"/>
            <a:ext cx="171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52114" y="5883678"/>
            <a:ext cx="504056" cy="4952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NetTop</a:t>
            </a:r>
            <a:endParaRPr lang="ru-RU" sz="11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2852936"/>
            <a:ext cx="1872208" cy="189651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Терминал пополнения счета</a:t>
            </a:r>
            <a:endParaRPr lang="ru-RU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24638" cy="11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136" y="1548840"/>
            <a:ext cx="1016064" cy="10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059832" y="867474"/>
            <a:ext cx="1768673" cy="16974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Бухгалтерия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826024" y="3212976"/>
            <a:ext cx="1192059" cy="10696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БД</a:t>
            </a:r>
          </a:p>
          <a:p>
            <a:pPr algn="ctr"/>
            <a:r>
              <a:rPr lang="ru-RU" sz="1200" dirty="0" smtClean="0"/>
              <a:t>Управление питанием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64288" y="1268760"/>
            <a:ext cx="1823548" cy="180309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Карта-пропуск</a:t>
            </a:r>
            <a:endParaRPr lang="ru-RU" sz="17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rot="3828120">
            <a:off x="5679841" y="2427761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 rot="5400000">
            <a:off x="5768117" y="3096979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 rot="6503708">
            <a:off x="5658681" y="3754916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верх/вниз 39"/>
          <p:cNvSpPr/>
          <p:nvPr/>
        </p:nvSpPr>
        <p:spPr>
          <a:xfrm rot="9954529">
            <a:off x="4542662" y="4331683"/>
            <a:ext cx="192105" cy="693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 rot="3806613">
            <a:off x="3060118" y="3852849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верх/вниз 41"/>
          <p:cNvSpPr/>
          <p:nvPr/>
        </p:nvSpPr>
        <p:spPr>
          <a:xfrm rot="5239021">
            <a:off x="2850954" y="3180899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верх/вниз 42"/>
          <p:cNvSpPr/>
          <p:nvPr/>
        </p:nvSpPr>
        <p:spPr>
          <a:xfrm rot="9047423">
            <a:off x="3953516" y="2654153"/>
            <a:ext cx="192105" cy="466101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logo_visibl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Денежный ящик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9" t="12941" r="11857" b="28572"/>
          <a:stretch/>
        </p:blipFill>
        <p:spPr>
          <a:xfrm>
            <a:off x="1259632" y="1052736"/>
            <a:ext cx="5918743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08518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Денежный ящик может быть любого размера, как повышенной вместимости, так и максимально компактный</a:t>
            </a:r>
            <a:endParaRPr lang="ru-RU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1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06084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Общая схема</a:t>
            </a:r>
          </a:p>
          <a:p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+ буфет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2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Общая схема системы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66687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166687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64904"/>
            <a:ext cx="7667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58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стрелка вверх/вниз 3"/>
          <p:cNvSpPr/>
          <p:nvPr/>
        </p:nvSpPr>
        <p:spPr>
          <a:xfrm rot="18867629">
            <a:off x="7154747" y="2434448"/>
            <a:ext cx="198801" cy="863823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1595809" cy="159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2160240" cy="2520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Выдача электронных карт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39952" y="1628800"/>
            <a:ext cx="1980220" cy="20162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Буфет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4005064"/>
            <a:ext cx="1944216" cy="1872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60232" y="1556792"/>
            <a:ext cx="2062315" cy="20882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Красный зал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65104"/>
            <a:ext cx="417219" cy="5856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1107287" cy="11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99792" y="4005064"/>
            <a:ext cx="1638010" cy="18501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Начальник цеха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844824"/>
            <a:ext cx="417219" cy="58567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73216"/>
            <a:ext cx="41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792088" cy="110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436096" y="3933056"/>
            <a:ext cx="1944216" cy="20162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Электронное </a:t>
            </a:r>
          </a:p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меню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" name="Рисунок 21" descr="logo_visib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6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9675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Компоненты системы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86409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Касса-буфет;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Терминал обслуживания «Красный зал»;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Электронные меню на столах;</a:t>
            </a:r>
            <a:endParaRPr lang="ru-RU" sz="4000" dirty="0" smtClean="0">
              <a:solidFill>
                <a:srgbClr val="0033CC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4000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8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Касса буфета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53478"/>
            <a:ext cx="8321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Касса буфета – производит расчеты по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-карте. </a:t>
            </a:r>
          </a:p>
          <a:p>
            <a:pPr algn="just"/>
            <a:r>
              <a:rPr lang="ru-RU" sz="2000" b="1" dirty="0" smtClean="0">
                <a:solidFill>
                  <a:srgbClr val="FF9A47"/>
                </a:solidFill>
              </a:rPr>
              <a:t>Функционал системы позволяет: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Вести автономную работу, без подключения к внешнему серверу;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Локально заносить в систему товары и продукты;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Производить смену стоимости продукции «на лету»;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Выдавать отчеты по итогам дня (либо запрашиваемого периода);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Переключиться в режим клиент-сервер, в момент когда будет внедрена складская учетная система.</a:t>
            </a:r>
          </a:p>
          <a:p>
            <a:pPr algn="just"/>
            <a:r>
              <a:rPr lang="ru-RU" sz="2000" b="1" dirty="0" smtClean="0">
                <a:solidFill>
                  <a:srgbClr val="FF9A47"/>
                </a:solidFill>
              </a:rPr>
              <a:t>В </a:t>
            </a:r>
            <a:r>
              <a:rPr lang="ru-RU" sz="2000" b="1" dirty="0" smtClean="0">
                <a:solidFill>
                  <a:srgbClr val="FF9A47"/>
                </a:solidFill>
              </a:rPr>
              <a:t>состав входит: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Кассовый терминал (имеет защиту от паров масла, повышенной влажности, а также замкнутый контур охлаждения);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Считыватель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 (с возможностью идентификации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NFC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кода с мобильного телефона);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Сканер штрих-кода (применяется для идентификации товара по ШК);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Денежный ящик;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Чековый принтер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Мобильный комплект </a:t>
            </a:r>
          </a:p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(VIP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-зал)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810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Мобильный комплект предназначен для индивидуального обслуживания посетителей.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9A47"/>
                </a:solidFill>
              </a:rPr>
              <a:t>В состав входит: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Планшетный компьютер с возможностью чтения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-карт;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Чековый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принтер (беспроводный);</a:t>
            </a:r>
          </a:p>
        </p:txBody>
      </p:sp>
      <p:pic>
        <p:nvPicPr>
          <p:cNvPr id="6" name="Рисунок 5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7" t="4138" r="2942" b="10665"/>
          <a:stretch/>
        </p:blipFill>
        <p:spPr bwMode="auto">
          <a:xfrm>
            <a:off x="4932040" y="4437112"/>
            <a:ext cx="4077681" cy="22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Электронное меню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321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Электронное меню предназначено для ознакомления с ассортиментом продукции цеха питания, а так же для предоставления максимально полной информации по блюдам, как то: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Фото блюда;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Состав;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Тип (постное, диетическое и т.п.)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Калорийность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Прочие примечание и рекомендации (к примеру способствует стабилизации и укреплению сердечной мышцы; очищению сосудов и т.п.).</a:t>
            </a:r>
          </a:p>
        </p:txBody>
      </p:sp>
      <p:pic>
        <p:nvPicPr>
          <p:cNvPr id="6" name="Рисунок 5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8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Электронное меню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620888"/>
          </a:xfrm>
        </p:spPr>
        <p:txBody>
          <a:bodyPr/>
          <a:lstStyle/>
          <a:p>
            <a:pPr algn="just">
              <a:buNone/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состав входит:</a:t>
            </a:r>
          </a:p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Планшетный компьютер в специальном </a:t>
            </a:r>
            <a:b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чехле;</a:t>
            </a:r>
          </a:p>
          <a:p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Рабочая станция для создания фото и описаний:</a:t>
            </a:r>
            <a:b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Компьютер; Фотоаппарат; Комплект осветительного </a:t>
            </a:r>
            <a:b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оборудования; Программное обеспечение</a:t>
            </a:r>
          </a:p>
          <a:p>
            <a:endParaRPr lang="ru-RU" dirty="0"/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1600200"/>
            <a:ext cx="7416824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Ваш персональный специалист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9A47"/>
                </a:solidFill>
                <a:effectLst/>
                <a:uLnTx/>
                <a:uFillTx/>
              </a:rPr>
              <a:t>Владимир Боряев</a:t>
            </a:r>
            <a:endParaRPr kumimoji="0" lang="en-US" sz="2000" b="0" strike="noStrike" kern="1200" cap="none" spc="0" normalizeH="0" baseline="0" noProof="0" dirty="0" smtClean="0">
              <a:ln>
                <a:noFill/>
              </a:ln>
              <a:solidFill>
                <a:srgbClr val="FF9A47"/>
              </a:solidFill>
              <a:effectLst/>
              <a:uLnTx/>
              <a:uFillTx/>
              <a:hlinkClick r:id="rId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Тел.:+7 (495) 708-44-20 доб.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330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e-mail: </a:t>
            </a:r>
            <a:r>
              <a:rPr lang="en-US" sz="2000" dirty="0" smtClean="0">
                <a:hlinkClick r:id="rId3"/>
              </a:rPr>
              <a:t>bva@keysoft.su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website: </a:t>
            </a:r>
            <a:r>
              <a:rPr lang="en-US" sz="2000" dirty="0" smtClean="0">
                <a:solidFill>
                  <a:srgbClr val="FF9A47"/>
                </a:solidFill>
              </a:rPr>
              <a:t>Keysoft.su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уважением,</a:t>
            </a:r>
            <a:endParaRPr lang="ru-RU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Группа Компаний «Кей-Софт»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logo_visi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tIns="0" rIns="45720" bIns="0" anchor="ctr">
            <a:normAutofit fontScale="8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</a:schemeClr>
                </a:solidFill>
                <a:uLnTx/>
                <a:uFillTx/>
                <a:ea typeface="+mj-ea"/>
                <a:cs typeface="+mj-cs"/>
              </a:rPr>
              <a:t>Спасибо за внимание!</a:t>
            </a: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509120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Видео ролик работы системы можно увидеть по ссылке:</a:t>
            </a:r>
          </a:p>
          <a:p>
            <a:endParaRPr lang="ru-RU" sz="1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hlinkClick r:id="rId5"/>
              </a:rPr>
              <a:t>https://</a:t>
            </a: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www.youtube.com/watch?v=wm1zAYeY4cM</a:t>
            </a:r>
            <a:endParaRPr lang="ru-R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3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636912"/>
            <a:ext cx="8309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Видео ролик работы системы можно увидеть по ссылке:</a:t>
            </a:r>
          </a:p>
          <a:p>
            <a:endParaRPr lang="ru-RU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www.youtube.com/watch?v=wm1zAYeY4cM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1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Компоненты системы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324578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Пластиковая </a:t>
            </a:r>
            <a:r>
              <a:rPr lang="ru-RU" sz="1300" dirty="0" smtClean="0">
                <a:solidFill>
                  <a:srgbClr val="FF9A47"/>
                </a:solidFill>
              </a:rPr>
              <a:t>карта-идентификатор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Используется для быстрой автоматической идентификации владельца. Так же может выполнять роль пропуска для СКУД;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Терминал пополнения </a:t>
            </a:r>
            <a:r>
              <a:rPr lang="ru-RU" sz="1300" dirty="0" smtClean="0">
                <a:solidFill>
                  <a:srgbClr val="FF9A47"/>
                </a:solidFill>
              </a:rPr>
              <a:t>счета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 помощью терминала держатель карты может самостоятельно пополнить баланс карты, проверить наличие средств, а так же посмотреть историю расходов;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Точка упрощенного </a:t>
            </a:r>
            <a:r>
              <a:rPr lang="ru-RU" sz="1300" dirty="0" smtClean="0">
                <a:solidFill>
                  <a:srgbClr val="FF9A47"/>
                </a:solidFill>
              </a:rPr>
              <a:t>облуживания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Применяется в случаях, когда посетителям выдаются стандартные наборы обедов (комплектов питания/</a:t>
            </a:r>
            <a:r>
              <a:rPr lang="ru-RU" sz="13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сух.пайков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). Позволяет идентифицировать </a:t>
            </a:r>
            <a:r>
              <a:rPr lang="ru-RU" sz="13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валидность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карты (данному посетителю предусмотрено/ не предусмотрено обслуживание) и не допустить повторной выдачи;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Касса </a:t>
            </a:r>
            <a:r>
              <a:rPr lang="ru-RU" sz="1300" dirty="0" smtClean="0">
                <a:solidFill>
                  <a:srgbClr val="FF9A47"/>
                </a:solidFill>
              </a:rPr>
              <a:t>буфета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Обеспечивает автоматизацию работы с различными типами товаров, как с штрих-кодовой идентификацией (сигареты, напитки и т.п.), так и без нее (выпечка, бутерброды и т.п.);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Касса </a:t>
            </a:r>
            <a:r>
              <a:rPr lang="ru-RU" sz="1300" dirty="0" smtClean="0">
                <a:solidFill>
                  <a:srgbClr val="FF9A47"/>
                </a:solidFill>
              </a:rPr>
              <a:t>столовой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Обеспечивает быстрое обслуживание посетителей, как по картам, так и за наличных расчет, а так же специализированные операции (</a:t>
            </a:r>
            <a:r>
              <a:rPr lang="ru-RU" sz="13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спец.заказ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и т.п.);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9A47"/>
                </a:solidFill>
              </a:rPr>
              <a:t>VIP </a:t>
            </a:r>
            <a:r>
              <a:rPr lang="ru-RU" sz="1300" dirty="0" smtClean="0">
                <a:solidFill>
                  <a:srgbClr val="FF9A47"/>
                </a:solidFill>
              </a:rPr>
              <a:t>зал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Решение основанное на планшетном компьютере и беспроводных технологиях. Позволяет принимать заказ и производить оплату по карте непосредственно рядом с Посетителем, а также автоматически отправлять заказ на кухню;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Рабочее место регистрации </a:t>
            </a:r>
            <a:r>
              <a:rPr lang="ru-RU" sz="1300" dirty="0" smtClean="0">
                <a:solidFill>
                  <a:srgbClr val="FF9A47"/>
                </a:solidFill>
              </a:rPr>
              <a:t>карт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АРМ предназначен для выдачи, замены </a:t>
            </a:r>
            <a:r>
              <a:rPr lang="en-US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 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карт, а также регистрации их в учетной системе;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Рабочее место </a:t>
            </a:r>
            <a:r>
              <a:rPr lang="ru-RU" sz="1300" dirty="0" smtClean="0">
                <a:solidFill>
                  <a:srgbClr val="FF9A47"/>
                </a:solidFill>
              </a:rPr>
              <a:t>начальника цеха питания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Предназначено для формирования меню, сбора статистики и т.п.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9A47"/>
                </a:solidFill>
              </a:rPr>
              <a:t>АРМ </a:t>
            </a:r>
            <a:r>
              <a:rPr lang="ru-RU" sz="1300" dirty="0" smtClean="0">
                <a:solidFill>
                  <a:srgbClr val="FF9A47"/>
                </a:solidFill>
              </a:rPr>
              <a:t>бухгалтерии</a:t>
            </a:r>
            <a:endParaRPr lang="ru-RU" sz="1300" dirty="0" smtClean="0">
              <a:solidFill>
                <a:srgbClr val="FF9A47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Предназначен для формирования отчетов по расходам, пополнения счетов посетителей, </a:t>
            </a:r>
            <a:r>
              <a:rPr lang="ru-RU" sz="13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валидации</a:t>
            </a:r>
            <a:r>
              <a:rPr lang="ru-RU" sz="13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карт. А также для  ведения финансовых расчетов по затратам;</a:t>
            </a: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с Учетной системой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419872" y="2996952"/>
            <a:ext cx="1192059" cy="20162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БД</a:t>
            </a:r>
          </a:p>
          <a:p>
            <a:pPr algn="ctr"/>
            <a:r>
              <a:rPr lang="ru-RU" sz="1200" dirty="0" smtClean="0"/>
              <a:t>Управление питанием</a:t>
            </a:r>
            <a:endParaRPr lang="ru-RU" sz="1200" dirty="0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467544" y="2924944"/>
            <a:ext cx="1192059" cy="2016224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Учетная система Заказчика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735991" cy="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735991" cy="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735991" cy="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1008"/>
            <a:ext cx="735991" cy="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735991" cy="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447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447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447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Двойная стрелка вверх/вниз 49"/>
          <p:cNvSpPr/>
          <p:nvPr/>
        </p:nvSpPr>
        <p:spPr>
          <a:xfrm rot="3828120">
            <a:off x="5384316" y="2723394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верх/вниз 51"/>
          <p:cNvSpPr/>
          <p:nvPr/>
        </p:nvSpPr>
        <p:spPr>
          <a:xfrm rot="6503708">
            <a:off x="5405476" y="3871392"/>
            <a:ext cx="192105" cy="1288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верх/вниз 1"/>
          <p:cNvSpPr/>
          <p:nvPr/>
        </p:nvSpPr>
        <p:spPr>
          <a:xfrm rot="16200000">
            <a:off x="2077512" y="3259192"/>
            <a:ext cx="792088" cy="1275720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logo_visi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2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87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с Учетной системой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996952"/>
            <a:ext cx="8324578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Модуль построен таким образом, что внесения серьезных изменений в существующую систему Заказчика не требуется. Но при этом имеет тесную интеграцию, позволяющую видеть актуальные данные по расходам и по прочим ключевым показателям.</a:t>
            </a: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916832"/>
            <a:ext cx="773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Описание основных компонентов и процессов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7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Пластиковая карта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81369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ru-RU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Пластиковая карта-идентификатор 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– предназначена для быстрого расчета на кассе и в буфете. Каждая карта имеет уникальный не изменяемый номер, зашитый в чипе карты. Для осуществления идентификации карту достаточно приложить к считывателю. </a:t>
            </a:r>
          </a:p>
          <a:p>
            <a:pPr indent="358775" algn="just">
              <a:lnSpc>
                <a:spcPct val="150000"/>
              </a:lnSpc>
            </a:pPr>
            <a:r>
              <a:rPr lang="ru-RU" sz="2200" dirty="0" smtClean="0">
                <a:solidFill>
                  <a:srgbClr val="FF9A47"/>
                </a:solidFill>
              </a:rPr>
              <a:t>В качестве карт-идентификаторов возможно использование существующих СКУД пропусков.</a:t>
            </a:r>
            <a:endParaRPr lang="ru-RU" sz="2200" dirty="0">
              <a:solidFill>
                <a:srgbClr val="FF9A47"/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АРМ выдачи пропусков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10855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АРМ выдачи пропусков предназначен для стыковки Владелец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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Карта. В дальнейшем «таблица стыковки» будет использована для подсчета затрат произведенных владельцем.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В качестве АРМ выдачи может быть использован компьютер на котором выдаются СКУД пропуска*. </a:t>
            </a:r>
          </a:p>
          <a:p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algn="just"/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*Если существующая система СКУД позволяет производить интеграцию.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ogo_visi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3904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2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2182</TotalTime>
  <Words>1483</Words>
  <Application>Microsoft Office PowerPoint</Application>
  <PresentationFormat>Экран (4:3)</PresentationFormat>
  <Paragraphs>192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Электронное меню (продолжение)</vt:lpstr>
      <vt:lpstr>Слайд 38</vt:lpstr>
      <vt:lpstr>Слайд 39</vt:lpstr>
    </vt:vector>
  </TitlesOfParts>
  <Company>ЗАО "ЭРФИД"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Боряев Владимир</dc:creator>
  <cp:lastModifiedBy>a.kvaskova</cp:lastModifiedBy>
  <cp:revision>119</cp:revision>
  <dcterms:created xsi:type="dcterms:W3CDTF">2013-04-13T07:16:11Z</dcterms:created>
  <dcterms:modified xsi:type="dcterms:W3CDTF">2014-02-03T12:00:14Z</dcterms:modified>
</cp:coreProperties>
</file>